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05" r:id="rId5"/>
    <p:sldId id="604" r:id="rId6"/>
    <p:sldId id="618" r:id="rId7"/>
    <p:sldId id="620" r:id="rId8"/>
    <p:sldId id="390" r:id="rId9"/>
    <p:sldId id="392" r:id="rId10"/>
    <p:sldId id="646" r:id="rId11"/>
    <p:sldId id="599" r:id="rId12"/>
    <p:sldId id="637" r:id="rId13"/>
    <p:sldId id="648" r:id="rId14"/>
    <p:sldId id="624" r:id="rId15"/>
    <p:sldId id="396" r:id="rId16"/>
    <p:sldId id="622" r:id="rId17"/>
    <p:sldId id="381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FC6627-5729-5949-3BD6-8AF9BBA04833}" name="J LeFevre" initials="JL" userId="S::j.lefevre@pilgrimscross.co.uk::929df99f-6224-4e17-8a50-8bf81664a5c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D49B89-0FBB-4FE2-BEF5-C2C9107B15CC}" v="2" dt="2022-10-13T07:14:06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0" autoAdjust="0"/>
    <p:restoredTop sz="94683"/>
  </p:normalViewPr>
  <p:slideViewPr>
    <p:cSldViewPr snapToGrid="0">
      <p:cViewPr varScale="1">
        <p:scale>
          <a:sx n="109" d="100"/>
          <a:sy n="109" d="100"/>
        </p:scale>
        <p:origin x="8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78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Relationship Id="rId7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CEA-BD51-4F57-9EF3-8D5B13F08089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09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CEA-BD51-4F57-9EF3-8D5B13F08089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54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CEA-BD51-4F57-9EF3-8D5B13F08089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57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CEA-BD51-4F57-9EF3-8D5B13F08089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48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CEA-BD51-4F57-9EF3-8D5B13F08089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16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CEA-BD51-4F57-9EF3-8D5B13F08089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3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CEA-BD51-4F57-9EF3-8D5B13F08089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18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CEA-BD51-4F57-9EF3-8D5B13F08089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02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CEA-BD51-4F57-9EF3-8D5B13F08089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CEA-BD51-4F57-9EF3-8D5B13F08089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08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CEA-BD51-4F57-9EF3-8D5B13F08089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03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D6CEA-BD51-4F57-9EF3-8D5B13F08089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10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png"/><Relationship Id="rId10" Type="http://schemas.openxmlformats.org/officeDocument/2006/relationships/image" Target="../media/image9.tmp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tmp"/><Relationship Id="rId4" Type="http://schemas.openxmlformats.org/officeDocument/2006/relationships/image" Target="../media/image5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55.jpe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eg"/><Relationship Id="rId3" Type="http://schemas.openxmlformats.org/officeDocument/2006/relationships/image" Target="../media/image25.jpeg"/><Relationship Id="rId7" Type="http://schemas.openxmlformats.org/officeDocument/2006/relationships/image" Target="../media/image28.jpg"/><Relationship Id="rId12" Type="http://schemas.openxmlformats.org/officeDocument/2006/relationships/image" Target="../media/image33.jpg"/><Relationship Id="rId17" Type="http://schemas.openxmlformats.org/officeDocument/2006/relationships/image" Target="../media/image38.png"/><Relationship Id="rId2" Type="http://schemas.openxmlformats.org/officeDocument/2006/relationships/image" Target="../media/image6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tmp"/><Relationship Id="rId5" Type="http://schemas.openxmlformats.org/officeDocument/2006/relationships/image" Target="../media/image24.jpe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10.jpeg"/><Relationship Id="rId9" Type="http://schemas.openxmlformats.org/officeDocument/2006/relationships/image" Target="../media/image30.png"/><Relationship Id="rId14" Type="http://schemas.openxmlformats.org/officeDocument/2006/relationships/image" Target="../media/image35.tm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0.tmp"/><Relationship Id="rId7" Type="http://schemas.openxmlformats.org/officeDocument/2006/relationships/image" Target="../media/image43.jpeg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32.tmp"/><Relationship Id="rId4" Type="http://schemas.openxmlformats.org/officeDocument/2006/relationships/image" Target="../media/image41.tmp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0.tmp"/><Relationship Id="rId7" Type="http://schemas.openxmlformats.org/officeDocument/2006/relationships/image" Target="../media/image43.jpeg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32.tmp"/><Relationship Id="rId4" Type="http://schemas.openxmlformats.org/officeDocument/2006/relationships/image" Target="../media/image41.tmp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www.youtube.com/watch?v=WWP80rXP4c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tmp"/><Relationship Id="rId3" Type="http://schemas.openxmlformats.org/officeDocument/2006/relationships/image" Target="../media/image4.jpeg"/><Relationship Id="rId7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jpeg"/><Relationship Id="rId4" Type="http://schemas.openxmlformats.org/officeDocument/2006/relationships/image" Target="../media/image46.png"/><Relationship Id="rId9" Type="http://schemas.openxmlformats.org/officeDocument/2006/relationships/image" Target="../media/image5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3.jpeg"/><Relationship Id="rId4" Type="http://schemas.openxmlformats.org/officeDocument/2006/relationships/image" Target="../media/image5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6753" y="835637"/>
            <a:ext cx="91020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ur focus was on 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LOVE 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and 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trees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 We’ve covered so much!</a:t>
            </a:r>
            <a:endParaRPr lang="en-U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9306"/>
            <a:ext cx="1184588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Last half term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- 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WHOLE SCHOOL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WORSHIP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5537" b="88229"/>
          <a:stretch/>
        </p:blipFill>
        <p:spPr bwMode="auto">
          <a:xfrm>
            <a:off x="9546289" y="813866"/>
            <a:ext cx="2342804" cy="576518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9" t="43562" r="69344" b="45210"/>
          <a:stretch/>
        </p:blipFill>
        <p:spPr bwMode="auto">
          <a:xfrm>
            <a:off x="9462581" y="1436366"/>
            <a:ext cx="2198325" cy="639607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6" y="2810822"/>
            <a:ext cx="1539039" cy="11495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09439" y="1605078"/>
            <a:ext cx="2679749" cy="2001542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511" y="1590512"/>
            <a:ext cx="1301526" cy="1208767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915" y="2869758"/>
            <a:ext cx="1380533" cy="1276282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829" y="2280964"/>
            <a:ext cx="1280616" cy="1177588"/>
          </a:xfrm>
          <a:prstGeom prst="rect">
            <a:avLst/>
          </a:prstGeom>
        </p:spPr>
      </p:pic>
      <p:pic>
        <p:nvPicPr>
          <p:cNvPr id="14" name="Picture 6" descr="Pictures and age of the Sycamore Gap Tree as 16-year-old is arrested after  tree is chopped down | The Independen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8" y="4011929"/>
            <a:ext cx="1789817" cy="11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74" y="5320146"/>
            <a:ext cx="1935381" cy="1344017"/>
          </a:xfrm>
          <a:prstGeom prst="rect">
            <a:avLst/>
          </a:prstGeom>
        </p:spPr>
      </p:pic>
      <p:pic>
        <p:nvPicPr>
          <p:cNvPr id="16" name="Picture 15" descr="http://www.ihd-wallpapers.com/wp-content/uploads/2014/09/Jesus_christ-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570" y="2407887"/>
            <a:ext cx="1548372" cy="144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David Hockney: Drawing from Life review – stripping subjects down to their  gym socks | Art | The Guardia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869" y="3960351"/>
            <a:ext cx="1244498" cy="124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19" y="3552036"/>
            <a:ext cx="1828109" cy="1920927"/>
          </a:xfrm>
          <a:prstGeom prst="rect">
            <a:avLst/>
          </a:prstGeom>
        </p:spPr>
      </p:pic>
      <p:pic>
        <p:nvPicPr>
          <p:cNvPr id="19" name="Picture 2" descr="David Hockney | David hockney landscapes, David hockney, David hockney  painting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033" y="4888164"/>
            <a:ext cx="2023915" cy="152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tages Of Tree Growth Images – Browse 7,666 Stock Photos, Vectors, and  Video | Adobe Stock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964" y="3552036"/>
            <a:ext cx="2222730" cy="97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3414" y="5445107"/>
            <a:ext cx="1640913" cy="1257178"/>
          </a:xfrm>
          <a:prstGeom prst="rect">
            <a:avLst/>
          </a:prstGeom>
        </p:spPr>
      </p:pic>
      <p:pic>
        <p:nvPicPr>
          <p:cNvPr id="22" name="Picture 4" descr="What is the Tree of Life (Etz Chaim)? | My Jewish Learni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029" y="5545930"/>
            <a:ext cx="968102" cy="86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Sermons From Seattle - Series B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257" y="3004729"/>
            <a:ext cx="1526880" cy="157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774" y="1516807"/>
            <a:ext cx="1794945" cy="1373763"/>
          </a:xfrm>
          <a:prstGeom prst="rect">
            <a:avLst/>
          </a:prstGeom>
        </p:spPr>
      </p:pic>
      <p:pic>
        <p:nvPicPr>
          <p:cNvPr id="25" name="Picture 24" descr="C:\Users\rosmond\AppData\Local\Microsoft\Windows\INetCache\Content.Word\IMG_4574.JPG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890" y="5989519"/>
            <a:ext cx="919241" cy="682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41" y="4234264"/>
            <a:ext cx="1148258" cy="1148258"/>
          </a:xfrm>
          <a:prstGeom prst="rect">
            <a:avLst/>
          </a:prstGeom>
        </p:spPr>
      </p:pic>
      <p:pic>
        <p:nvPicPr>
          <p:cNvPr id="27" name="Picture 26" descr="What Is the Parable of the Sower? Bible Meaning and Text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028" y="5467666"/>
            <a:ext cx="1720993" cy="1156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/>
          <p:nvPr/>
        </p:nvPicPr>
        <p:blipFill>
          <a:blip r:embed="rId23"/>
          <a:stretch>
            <a:fillRect/>
          </a:stretch>
        </p:blipFill>
        <p:spPr>
          <a:xfrm>
            <a:off x="285349" y="1418135"/>
            <a:ext cx="1917044" cy="1340504"/>
          </a:xfrm>
          <a:prstGeom prst="rect">
            <a:avLst/>
          </a:prstGeom>
        </p:spPr>
      </p:pic>
      <p:pic>
        <p:nvPicPr>
          <p:cNvPr id="29" name="Picture 2" descr="Faderr Wooden Cross, Wall Mounted Wooden Crosses, Catholic Crucifix Jesus  Christ Crosses, Prayer Cross, DIY Cross Ornaments for Wall Decoration  Christian Party Supplies : Amazon.co.uk: Home &amp; Kitchen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532" y="1338876"/>
            <a:ext cx="880164" cy="88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D praying hands wallpapers | Peakpx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044" y="2627453"/>
            <a:ext cx="1136075" cy="85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How to Read the Bible - United Methodist Insight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724" y="4524509"/>
            <a:ext cx="1033359" cy="82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8966110" y="5146693"/>
            <a:ext cx="22448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British Values </a:t>
            </a:r>
          </a:p>
          <a:p>
            <a:pPr algn="ctr"/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Democracy</a:t>
            </a:r>
          </a:p>
          <a:p>
            <a:pPr algn="ctr"/>
            <a:r>
              <a:rPr lang="en-US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Rule of Law</a:t>
            </a:r>
          </a:p>
          <a:p>
            <a:pPr algn="ctr"/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Individual Liberty</a:t>
            </a:r>
          </a:p>
          <a:p>
            <a:pPr algn="ctr"/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Mutual respect</a:t>
            </a:r>
          </a:p>
          <a:p>
            <a:pPr algn="ctr"/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Tolerance</a:t>
            </a:r>
          </a:p>
        </p:txBody>
      </p:sp>
      <p:pic>
        <p:nvPicPr>
          <p:cNvPr id="1026" name="Picture 2" descr="Union Jack - Wikipedia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289" y="4642026"/>
            <a:ext cx="1015455" cy="50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620445" y="2068649"/>
            <a:ext cx="2348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Jesus said that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love </a:t>
            </a:r>
            <a:r>
              <a:rPr lang="en-US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is…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455535" y="3655171"/>
            <a:ext cx="18415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</a:rPr>
              <a:t>W.W.J.D</a:t>
            </a:r>
          </a:p>
          <a:p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</a:rPr>
              <a:t>W.W.J.S</a:t>
            </a:r>
            <a:endParaRPr lang="en-GB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3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7457" y="872836"/>
            <a:ext cx="11872607" cy="582409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284844" y="45626"/>
            <a:ext cx="74260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Spirituality at Pilgrims’ Cross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GB" sz="4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773" y="45627"/>
            <a:ext cx="947376" cy="995476"/>
          </a:xfrm>
          <a:prstGeom prst="rect">
            <a:avLst/>
          </a:prstGeom>
        </p:spPr>
      </p:pic>
      <p:pic>
        <p:nvPicPr>
          <p:cNvPr id="13" name="Picture 2" descr="Faderr Wooden Cross, Wall Mounted Wooden Crosses, Catholic Crucifix Jesus  Christ Crosses, Prayer Cross, DIY Cross Ornaments for Wall Decoration  Christian Party Supplies : Amazon.co.uk: Home &amp; Kitch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58" y="97709"/>
            <a:ext cx="655803" cy="65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336446" y="1203356"/>
            <a:ext cx="11554627" cy="5331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5400" u="sng" dirty="0" smtClean="0"/>
              <a:t>Self </a:t>
            </a:r>
            <a:r>
              <a:rPr lang="en-GB" sz="5400" dirty="0" smtClean="0"/>
              <a:t> </a:t>
            </a:r>
          </a:p>
          <a:p>
            <a:pPr algn="ctr"/>
            <a:r>
              <a:rPr lang="en-GB" sz="4000" dirty="0" smtClean="0"/>
              <a:t>How does God/Jesus give me </a:t>
            </a:r>
            <a:r>
              <a:rPr lang="en-GB" sz="4000" b="1" dirty="0" smtClean="0">
                <a:solidFill>
                  <a:schemeClr val="accent4">
                    <a:lumMod val="75000"/>
                  </a:schemeClr>
                </a:solidFill>
              </a:rPr>
              <a:t>courage </a:t>
            </a:r>
            <a:r>
              <a:rPr lang="en-GB" sz="4000" b="1" dirty="0" smtClean="0">
                <a:solidFill>
                  <a:schemeClr val="bg1"/>
                </a:solidFill>
              </a:rPr>
              <a:t>in school</a:t>
            </a:r>
            <a:r>
              <a:rPr lang="en-GB" sz="4000" dirty="0" smtClean="0"/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30518">
            <a:off x="6997862" y="1380794"/>
            <a:ext cx="661088" cy="96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1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689" y="3093965"/>
            <a:ext cx="120673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 smtClean="0">
                <a:solidFill>
                  <a:srgbClr val="242424"/>
                </a:solidFill>
                <a:latin typeface="Calibri" panose="020F0502020204030204" pitchFamily="34" charset="0"/>
              </a:rPr>
              <a:t>For the rest of this week – teachers and children</a:t>
            </a:r>
            <a:endParaRPr lang="en-GB" sz="3200" u="sng" dirty="0" smtClean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2800" dirty="0" smtClean="0">
                <a:solidFill>
                  <a:srgbClr val="242424"/>
                </a:solidFill>
                <a:latin typeface="Calibri" panose="020F0502020204030204" pitchFamily="34" charset="0"/>
              </a:rPr>
              <a:t>Showing </a:t>
            </a:r>
            <a:r>
              <a:rPr lang="en-GB" sz="28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courage </a:t>
            </a:r>
            <a:r>
              <a:rPr lang="en-GB" sz="2800" dirty="0" smtClean="0">
                <a:solidFill>
                  <a:srgbClr val="242424"/>
                </a:solidFill>
                <a:latin typeface="Calibri" panose="020F0502020204030204" pitchFamily="34" charset="0"/>
              </a:rPr>
              <a:t>through both our actions and our words.</a:t>
            </a:r>
          </a:p>
          <a:p>
            <a:pPr algn="ctr"/>
            <a:r>
              <a:rPr lang="en-GB" sz="2800" dirty="0" smtClean="0">
                <a:solidFill>
                  <a:srgbClr val="242424"/>
                </a:solidFill>
                <a:latin typeface="Calibri" panose="020F0502020204030204" pitchFamily="34" charset="0"/>
              </a:rPr>
              <a:t>Show </a:t>
            </a:r>
            <a:r>
              <a:rPr lang="en-GB" sz="28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courage </a:t>
            </a:r>
            <a:r>
              <a:rPr lang="en-GB" sz="2800" dirty="0" smtClean="0">
                <a:solidFill>
                  <a:srgbClr val="242424"/>
                </a:solidFill>
                <a:latin typeface="Calibri" panose="020F0502020204030204" pitchFamily="34" charset="0"/>
              </a:rPr>
              <a:t>by listening and respecting teacher’s decisions.</a:t>
            </a:r>
          </a:p>
          <a:p>
            <a:pPr algn="ctr"/>
            <a:r>
              <a:rPr lang="en-GB" sz="2800" dirty="0" smtClean="0">
                <a:solidFill>
                  <a:srgbClr val="242424"/>
                </a:solidFill>
                <a:latin typeface="Calibri" panose="020F0502020204030204" pitchFamily="34" charset="0"/>
              </a:rPr>
              <a:t>Be a </a:t>
            </a:r>
            <a:r>
              <a:rPr lang="en-GB" sz="28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courageous</a:t>
            </a:r>
            <a:r>
              <a:rPr lang="en-GB" sz="2800" dirty="0" smtClean="0">
                <a:solidFill>
                  <a:srgbClr val="242424"/>
                </a:solidFill>
                <a:latin typeface="Calibri" panose="020F0502020204030204" pitchFamily="34" charset="0"/>
              </a:rPr>
              <a:t> role-model in class and throughout the rest of the school.</a:t>
            </a:r>
          </a:p>
          <a:p>
            <a:pPr algn="ctr"/>
            <a:r>
              <a:rPr lang="en-GB" sz="2800" dirty="0">
                <a:solidFill>
                  <a:srgbClr val="242424"/>
                </a:solidFill>
                <a:latin typeface="Calibri" panose="020F0502020204030204" pitchFamily="34" charset="0"/>
              </a:rPr>
              <a:t>W</a:t>
            </a:r>
            <a:r>
              <a:rPr lang="en-GB" sz="2800" dirty="0" smtClean="0">
                <a:solidFill>
                  <a:srgbClr val="242424"/>
                </a:solidFill>
                <a:latin typeface="Calibri" panose="020F0502020204030204" pitchFamily="34" charset="0"/>
              </a:rPr>
              <a:t>elcome others into my group of friends.</a:t>
            </a:r>
          </a:p>
          <a:p>
            <a:pPr algn="ctr"/>
            <a:r>
              <a:rPr lang="en-GB" sz="2800" dirty="0" smtClean="0">
                <a:solidFill>
                  <a:srgbClr val="242424"/>
                </a:solidFill>
                <a:latin typeface="Calibri" panose="020F0502020204030204" pitchFamily="34" charset="0"/>
              </a:rPr>
              <a:t>Have the </a:t>
            </a:r>
            <a:r>
              <a:rPr lang="en-GB" sz="28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courage </a:t>
            </a:r>
            <a:r>
              <a:rPr lang="en-GB" sz="2800" dirty="0" smtClean="0">
                <a:solidFill>
                  <a:srgbClr val="242424"/>
                </a:solidFill>
                <a:latin typeface="Calibri" panose="020F0502020204030204" pitchFamily="34" charset="0"/>
              </a:rPr>
              <a:t>to provide forgiveness and understanding to those who need it.</a:t>
            </a:r>
          </a:p>
          <a:p>
            <a:pPr algn="ctr"/>
            <a:r>
              <a:rPr lang="en-GB" sz="2800" dirty="0" smtClean="0">
                <a:solidFill>
                  <a:srgbClr val="242424"/>
                </a:solidFill>
                <a:latin typeface="Calibri" panose="020F0502020204030204" pitchFamily="34" charset="0"/>
              </a:rPr>
              <a:t>Being </a:t>
            </a:r>
            <a:r>
              <a:rPr lang="en-GB" sz="28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courageous</a:t>
            </a:r>
            <a:r>
              <a:rPr lang="en-GB" sz="2800" dirty="0" smtClean="0">
                <a:solidFill>
                  <a:srgbClr val="242424"/>
                </a:solidFill>
                <a:latin typeface="Calibri" panose="020F0502020204030204" pitchFamily="34" charset="0"/>
              </a:rPr>
              <a:t> by learning to think before we speak. </a:t>
            </a:r>
          </a:p>
          <a:p>
            <a:pPr algn="ctr"/>
            <a:r>
              <a:rPr lang="en-GB" sz="2800" dirty="0" smtClean="0">
                <a:solidFill>
                  <a:srgbClr val="242424"/>
                </a:solidFill>
                <a:latin typeface="Calibri" panose="020F0502020204030204" pitchFamily="34" charset="0"/>
              </a:rPr>
              <a:t>Trying to show </a:t>
            </a:r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love</a:t>
            </a:r>
            <a:r>
              <a:rPr lang="en-GB" sz="2800" dirty="0" smtClean="0">
                <a:solidFill>
                  <a:srgbClr val="242424"/>
                </a:solidFill>
                <a:latin typeface="Calibri" panose="020F0502020204030204" pitchFamily="34" charset="0"/>
              </a:rPr>
              <a:t> and </a:t>
            </a:r>
            <a:r>
              <a:rPr lang="en-GB" sz="28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courage</a:t>
            </a:r>
            <a:r>
              <a:rPr lang="en-GB" sz="2800" dirty="0" smtClean="0">
                <a:solidFill>
                  <a:srgbClr val="242424"/>
                </a:solidFill>
                <a:latin typeface="Calibri" panose="020F0502020204030204" pitchFamily="34" charset="0"/>
              </a:rPr>
              <a:t> to everyone </a:t>
            </a:r>
            <a:r>
              <a:rPr lang="en-GB" sz="2800" b="1" dirty="0" smtClean="0">
                <a:solidFill>
                  <a:srgbClr val="242424"/>
                </a:solidFill>
                <a:latin typeface="Calibri" panose="020F0502020204030204" pitchFamily="34" charset="0"/>
              </a:rPr>
              <a:t>all</a:t>
            </a:r>
            <a:r>
              <a:rPr lang="en-GB" sz="2800" dirty="0" smtClean="0">
                <a:solidFill>
                  <a:srgbClr val="242424"/>
                </a:solidFill>
                <a:latin typeface="Calibri" panose="020F0502020204030204" pitchFamily="34" charset="0"/>
              </a:rPr>
              <a:t> of the time. 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311727" y="143921"/>
            <a:ext cx="1154083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endParaRPr lang="en-GB" sz="3200" dirty="0" smtClean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endParaRPr lang="en-GB" sz="1400" dirty="0"/>
          </a:p>
        </p:txBody>
      </p:sp>
      <p:pic>
        <p:nvPicPr>
          <p:cNvPr id="5" name="Picture 2" descr="Faderr Wooden Cross, Wall Mounted Wooden Crosses, Catholic Crucifix Jesus  Christ Crosses, Prayer Cross, DIY Cross Ornaments for Wall Decoration  Christian Party Supplies : Amazon.co.uk: Home &amp; Kitc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7887">
            <a:off x="292971" y="312204"/>
            <a:ext cx="1311040" cy="131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368" y="222680"/>
            <a:ext cx="1604730" cy="1686204"/>
          </a:xfrm>
          <a:prstGeom prst="rect">
            <a:avLst/>
          </a:prstGeom>
        </p:spPr>
      </p:pic>
      <p:pic>
        <p:nvPicPr>
          <p:cNvPr id="7" name="Picture 6" descr="http://www.ihd-wallpapers.com/wp-content/uploads/2014/09/Jesus_christ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040" y="637705"/>
            <a:ext cx="2234234" cy="208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485134" y="1252971"/>
            <a:ext cx="18415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</a:rPr>
              <a:t>W.W.J.D</a:t>
            </a:r>
          </a:p>
          <a:p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</a:rPr>
              <a:t>W.W.J.S</a:t>
            </a:r>
            <a:endParaRPr lang="en-GB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837" y="143921"/>
            <a:ext cx="2936378" cy="287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6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4713" y="1958402"/>
            <a:ext cx="5262012" cy="4631630"/>
          </a:xfrm>
          <a:prstGeom prst="rect">
            <a:avLst/>
          </a:prstGeom>
        </p:spPr>
      </p:pic>
      <p:pic>
        <p:nvPicPr>
          <p:cNvPr id="4" name="Picture 3" descr="C:\Users\rosmond\AppData\Local\Microsoft\Windows\INetCache\Content.Word\IMG_20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01467" y="3563022"/>
            <a:ext cx="3235257" cy="2363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526" y="160338"/>
            <a:ext cx="1191247" cy="12404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44564" y="247252"/>
            <a:ext cx="61442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 smtClean="0">
                <a:solidFill>
                  <a:srgbClr val="242424"/>
                </a:solidFill>
                <a:latin typeface="Calibri" panose="020F0502020204030204" pitchFamily="34" charset="0"/>
              </a:rPr>
              <a:t>‘KEEPER OF </a:t>
            </a:r>
            <a:r>
              <a:rPr lang="en-GB" sz="2800" b="1" u="sng" dirty="0">
                <a:solidFill>
                  <a:srgbClr val="242424"/>
                </a:solidFill>
                <a:latin typeface="Calibri" panose="020F0502020204030204" pitchFamily="34" charset="0"/>
              </a:rPr>
              <a:t>THE </a:t>
            </a:r>
            <a:r>
              <a:rPr lang="en-GB" sz="2800" b="1" u="sng" dirty="0" smtClean="0">
                <a:solidFill>
                  <a:srgbClr val="242424"/>
                </a:solidFill>
                <a:latin typeface="Calibri" panose="020F0502020204030204" pitchFamily="34" charset="0"/>
              </a:rPr>
              <a:t>VALUES’ TROPHY</a:t>
            </a:r>
            <a:r>
              <a:rPr lang="en-GB" b="1" u="sng" dirty="0" smtClean="0">
                <a:solidFill>
                  <a:srgbClr val="242424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en-GB" b="1" dirty="0" smtClean="0">
                <a:solidFill>
                  <a:srgbClr val="242424"/>
                </a:solidFill>
                <a:latin typeface="Calibri" panose="020F0502020204030204" pitchFamily="34" charset="0"/>
              </a:rPr>
              <a:t>The class recognised this week is…</a:t>
            </a:r>
            <a:endParaRPr lang="en-GB" b="1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4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Elm Class (Year 3)</a:t>
            </a:r>
          </a:p>
          <a:p>
            <a:pPr algn="ctr"/>
            <a:endParaRPr lang="en-GB" b="1" dirty="0">
              <a:solidFill>
                <a:srgbClr val="242424"/>
              </a:solidFill>
              <a:latin typeface="Calibri" panose="020F0502020204030204" pitchFamily="34" charset="0"/>
            </a:endParaRPr>
          </a:p>
        </p:txBody>
      </p:sp>
      <p:sp>
        <p:nvSpPr>
          <p:cNvPr id="8" name="AutoShape 2" descr="Aspen (Populus tremula) - British Trees - Woodland Tr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 descr="http://www.ihd-wallpapers.com/wp-content/uploads/2014/09/Jesus_christ-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27" y="3798276"/>
            <a:ext cx="1744100" cy="162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604527" y="5389704"/>
            <a:ext cx="18415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</a:rPr>
              <a:t>W.W.J.D</a:t>
            </a:r>
          </a:p>
          <a:p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</a:rPr>
              <a:t>W.W.J.S</a:t>
            </a:r>
            <a:endParaRPr lang="en-GB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59162" y="755874"/>
            <a:ext cx="48943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242424"/>
                </a:solidFill>
                <a:latin typeface="Calibri" panose="020F0502020204030204" pitchFamily="34" charset="0"/>
              </a:rPr>
              <a:t>Mr Osmond will listen and look out for…</a:t>
            </a:r>
            <a:endParaRPr lang="en-GB" sz="140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1400" b="1" u="sng" dirty="0" smtClean="0">
                <a:solidFill>
                  <a:srgbClr val="242424"/>
                </a:solidFill>
                <a:latin typeface="Calibri" panose="020F0502020204030204" pitchFamily="34" charset="0"/>
              </a:rPr>
              <a:t>KEEPER OF THE VALUES</a:t>
            </a:r>
          </a:p>
          <a:p>
            <a:pPr algn="ctr"/>
            <a:r>
              <a:rPr lang="en-GB" sz="1600" b="1" u="sng" dirty="0" smtClean="0">
                <a:solidFill>
                  <a:srgbClr val="242424"/>
                </a:solidFill>
                <a:latin typeface="Calibri" panose="020F0502020204030204" pitchFamily="34" charset="0"/>
              </a:rPr>
              <a:t>For </a:t>
            </a:r>
            <a:r>
              <a:rPr lang="en-GB" sz="1600" b="1" u="sng" dirty="0">
                <a:solidFill>
                  <a:srgbClr val="242424"/>
                </a:solidFill>
                <a:latin typeface="Calibri" panose="020F0502020204030204" pitchFamily="34" charset="0"/>
              </a:rPr>
              <a:t>all of us this week – teachers and children</a:t>
            </a:r>
            <a:endParaRPr lang="en-GB" sz="1600" u="sng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1200" dirty="0">
                <a:solidFill>
                  <a:srgbClr val="242424"/>
                </a:solidFill>
                <a:latin typeface="Calibri" panose="020F0502020204030204" pitchFamily="34" charset="0"/>
              </a:rPr>
              <a:t>Showing </a:t>
            </a:r>
            <a:r>
              <a:rPr lang="en-GB" sz="1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courage </a:t>
            </a:r>
            <a:r>
              <a:rPr lang="en-GB" sz="1200" dirty="0">
                <a:solidFill>
                  <a:srgbClr val="242424"/>
                </a:solidFill>
                <a:latin typeface="Calibri" panose="020F0502020204030204" pitchFamily="34" charset="0"/>
              </a:rPr>
              <a:t>through both our actions and our words.</a:t>
            </a:r>
          </a:p>
          <a:p>
            <a:pPr algn="ctr"/>
            <a:r>
              <a:rPr lang="en-GB" sz="1200" dirty="0">
                <a:solidFill>
                  <a:srgbClr val="242424"/>
                </a:solidFill>
                <a:latin typeface="Calibri" panose="020F0502020204030204" pitchFamily="34" charset="0"/>
              </a:rPr>
              <a:t>Show </a:t>
            </a:r>
            <a:r>
              <a:rPr lang="en-GB" sz="1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courage</a:t>
            </a:r>
            <a:r>
              <a:rPr lang="en-GB" sz="1200" dirty="0">
                <a:solidFill>
                  <a:srgbClr val="242424"/>
                </a:solidFill>
                <a:latin typeface="Calibri" panose="020F0502020204030204" pitchFamily="34" charset="0"/>
              </a:rPr>
              <a:t> by listening and respecting teacher’s decisions.</a:t>
            </a:r>
          </a:p>
          <a:p>
            <a:pPr algn="ctr"/>
            <a:r>
              <a:rPr lang="en-GB" sz="1200" dirty="0">
                <a:solidFill>
                  <a:srgbClr val="242424"/>
                </a:solidFill>
                <a:latin typeface="Calibri" panose="020F0502020204030204" pitchFamily="34" charset="0"/>
              </a:rPr>
              <a:t>Be a </a:t>
            </a:r>
            <a:r>
              <a:rPr lang="en-GB" sz="1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courageous</a:t>
            </a:r>
            <a:r>
              <a:rPr lang="en-GB" sz="1200" dirty="0">
                <a:solidFill>
                  <a:srgbClr val="242424"/>
                </a:solidFill>
                <a:latin typeface="Calibri" panose="020F0502020204030204" pitchFamily="34" charset="0"/>
              </a:rPr>
              <a:t> role-model in class and throughout the rest of the school.</a:t>
            </a:r>
          </a:p>
          <a:p>
            <a:pPr algn="ctr"/>
            <a:r>
              <a:rPr lang="en-GB" sz="1200" dirty="0">
                <a:solidFill>
                  <a:srgbClr val="242424"/>
                </a:solidFill>
                <a:latin typeface="Calibri" panose="020F0502020204030204" pitchFamily="34" charset="0"/>
              </a:rPr>
              <a:t>Welcome others into my group of friends.</a:t>
            </a:r>
          </a:p>
          <a:p>
            <a:pPr algn="ctr"/>
            <a:r>
              <a:rPr lang="en-GB" sz="1200" dirty="0">
                <a:solidFill>
                  <a:srgbClr val="242424"/>
                </a:solidFill>
                <a:latin typeface="Calibri" panose="020F0502020204030204" pitchFamily="34" charset="0"/>
              </a:rPr>
              <a:t>Have the </a:t>
            </a:r>
            <a:r>
              <a:rPr lang="en-GB" sz="1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courage</a:t>
            </a:r>
            <a:r>
              <a:rPr lang="en-GB" sz="1200" dirty="0">
                <a:solidFill>
                  <a:srgbClr val="242424"/>
                </a:solidFill>
                <a:latin typeface="Calibri" panose="020F0502020204030204" pitchFamily="34" charset="0"/>
              </a:rPr>
              <a:t> to provide forgiveness and understanding to those who need it.</a:t>
            </a:r>
          </a:p>
          <a:p>
            <a:pPr algn="ctr"/>
            <a:r>
              <a:rPr lang="en-GB" sz="1200" dirty="0">
                <a:solidFill>
                  <a:srgbClr val="242424"/>
                </a:solidFill>
                <a:latin typeface="Calibri" panose="020F0502020204030204" pitchFamily="34" charset="0"/>
              </a:rPr>
              <a:t>Being </a:t>
            </a:r>
            <a:r>
              <a:rPr lang="en-GB" sz="1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courageous</a:t>
            </a:r>
            <a:r>
              <a:rPr lang="en-GB" sz="1200" dirty="0">
                <a:solidFill>
                  <a:srgbClr val="242424"/>
                </a:solidFill>
                <a:latin typeface="Calibri" panose="020F0502020204030204" pitchFamily="34" charset="0"/>
              </a:rPr>
              <a:t> by learning to think before we speak. </a:t>
            </a:r>
          </a:p>
          <a:p>
            <a:pPr algn="ctr"/>
            <a:r>
              <a:rPr lang="en-GB" sz="1200" dirty="0">
                <a:solidFill>
                  <a:srgbClr val="242424"/>
                </a:solidFill>
                <a:latin typeface="Calibri" panose="020F0502020204030204" pitchFamily="34" charset="0"/>
              </a:rPr>
              <a:t>Trying to show </a:t>
            </a:r>
            <a:r>
              <a:rPr lang="en-GB" sz="1200" b="1" dirty="0">
                <a:solidFill>
                  <a:srgbClr val="FF0000"/>
                </a:solidFill>
                <a:latin typeface="Calibri" panose="020F0502020204030204" pitchFamily="34" charset="0"/>
              </a:rPr>
              <a:t>love</a:t>
            </a:r>
            <a:r>
              <a:rPr lang="en-GB" sz="1200" dirty="0">
                <a:solidFill>
                  <a:srgbClr val="242424"/>
                </a:solidFill>
                <a:latin typeface="Calibri" panose="020F0502020204030204" pitchFamily="34" charset="0"/>
              </a:rPr>
              <a:t> and </a:t>
            </a:r>
            <a:r>
              <a:rPr lang="en-GB" sz="1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courage</a:t>
            </a:r>
            <a:r>
              <a:rPr lang="en-GB" sz="1200" dirty="0">
                <a:solidFill>
                  <a:srgbClr val="242424"/>
                </a:solidFill>
                <a:latin typeface="Calibri" panose="020F0502020204030204" pitchFamily="34" charset="0"/>
              </a:rPr>
              <a:t> to everyone </a:t>
            </a:r>
            <a:r>
              <a:rPr lang="en-GB" sz="1200" b="1" dirty="0">
                <a:solidFill>
                  <a:srgbClr val="242424"/>
                </a:solidFill>
                <a:latin typeface="Calibri" panose="020F0502020204030204" pitchFamily="34" charset="0"/>
              </a:rPr>
              <a:t>all</a:t>
            </a:r>
            <a:r>
              <a:rPr lang="en-GB" sz="1200" dirty="0">
                <a:solidFill>
                  <a:srgbClr val="242424"/>
                </a:solidFill>
                <a:latin typeface="Calibri" panose="020F0502020204030204" pitchFamily="34" charset="0"/>
              </a:rPr>
              <a:t> of the time. </a:t>
            </a:r>
            <a:endParaRPr lang="en-GB" sz="1200" dirty="0"/>
          </a:p>
          <a:p>
            <a:pPr algn="ctr"/>
            <a:endParaRPr lang="en-GB" sz="1400" dirty="0"/>
          </a:p>
          <a:p>
            <a:pPr algn="ctr"/>
            <a:endParaRPr lang="en-GB" sz="1400" dirty="0" smtClean="0">
              <a:solidFill>
                <a:srgbClr val="242424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Two elm trees thought extinct in Britain have been discovered - Ashtead  Park Garden Centre | Surr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887" y="1554511"/>
            <a:ext cx="1894728" cy="126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52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15636" y="1465527"/>
            <a:ext cx="12399818" cy="52937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lvl="1"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Dear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God </a:t>
            </a:r>
            <a:endParaRPr lang="en-US" sz="5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lvl="1" algn="ctr"/>
            <a:r>
              <a:rPr lang="en-US" sz="44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 </a:t>
            </a:r>
            <a:r>
              <a:rPr lang="en-US" sz="44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for creation and the joy that it brings us. </a:t>
            </a:r>
          </a:p>
          <a:p>
            <a:pPr lvl="1" algn="ctr"/>
            <a:endParaRPr lang="en-US" sz="4400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lvl="1" algn="ctr"/>
            <a:r>
              <a:rPr lang="en-US" sz="44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Help us to have the </a:t>
            </a:r>
            <a:r>
              <a:rPr lang="en-US" sz="4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courage</a:t>
            </a:r>
            <a:r>
              <a:rPr lang="en-US" sz="44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to do what is right, knowing that you love and care for us all.</a:t>
            </a:r>
          </a:p>
          <a:p>
            <a:pPr lvl="1" algn="ctr"/>
            <a:r>
              <a:rPr lang="en-US" sz="44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Amen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2" t="62126" r="8115" b="26497"/>
          <a:stretch/>
        </p:blipFill>
        <p:spPr bwMode="auto">
          <a:xfrm>
            <a:off x="101599" y="83128"/>
            <a:ext cx="2641602" cy="585142"/>
          </a:xfrm>
          <a:prstGeom prst="rect">
            <a:avLst/>
          </a:prstGeom>
          <a:noFill/>
        </p:spPr>
      </p:pic>
      <p:pic>
        <p:nvPicPr>
          <p:cNvPr id="7170" name="Picture 2" descr="21 Praying Hands Wallpapers - Wallpaperbo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643" y="1028514"/>
            <a:ext cx="2329288" cy="164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4 Ways to Let Your Hands Do the Praying | Guidepos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384" y="253592"/>
            <a:ext cx="2502028" cy="183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D praying hands wallpapers | Peak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98" y="668270"/>
            <a:ext cx="2655737" cy="199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95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2" t="62126" r="8115" b="26497"/>
          <a:stretch/>
        </p:blipFill>
        <p:spPr bwMode="auto">
          <a:xfrm>
            <a:off x="101598" y="83128"/>
            <a:ext cx="2974109" cy="70196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43298" y="2967335"/>
            <a:ext cx="5905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Song: We are one!</a:t>
            </a:r>
            <a:endParaRPr lang="en-US" sz="44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72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9306"/>
            <a:ext cx="1184588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This half term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- 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WHOLE SCHOOL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WORSHIP</a:t>
            </a:r>
          </a:p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Our focus is on the school’s core value of </a:t>
            </a:r>
            <a:r>
              <a:rPr lang="en-US" sz="44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COURAGE</a:t>
            </a:r>
            <a:endParaRPr lang="en-US" sz="4400" b="1" u="sng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24" y="1595856"/>
            <a:ext cx="3614354" cy="3341415"/>
          </a:xfrm>
          <a:prstGeom prst="rect">
            <a:avLst/>
          </a:prstGeom>
        </p:spPr>
      </p:pic>
      <p:pic>
        <p:nvPicPr>
          <p:cNvPr id="4" name="Picture 3" descr="How to Read the Bible - United Methodist Ins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940" y="1566636"/>
            <a:ext cx="2058086" cy="164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ihd-wallpapers.com/wp-content/uploads/2014/09/Jesus_christ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360" y="1615944"/>
            <a:ext cx="1657585" cy="154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D praying hands wallpapers | Peak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289" y="3488048"/>
            <a:ext cx="1539846" cy="115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AYS TO TEACH KIDS TO TAKE CARE OF OTHERS | by Manav Modi | Medi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440" y="3488048"/>
            <a:ext cx="2405090" cy="16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oogle Shape;150;p8"/>
          <p:cNvPicPr preferRelativeResize="0"/>
          <p:nvPr/>
        </p:nvPicPr>
        <p:blipFill rotWithShape="1">
          <a:blip r:embed="rId7">
            <a:alphaModFix/>
          </a:blip>
          <a:srcRect l="4496" t="1857" r="1520" b="6659"/>
          <a:stretch/>
        </p:blipFill>
        <p:spPr>
          <a:xfrm>
            <a:off x="6804192" y="4440115"/>
            <a:ext cx="1511234" cy="203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89;p12" descr="A patch with a parachute in the air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 t="23630" b="34153"/>
          <a:stretch/>
        </p:blipFill>
        <p:spPr>
          <a:xfrm>
            <a:off x="7594337" y="5811716"/>
            <a:ext cx="1663963" cy="760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01778" y="5235936"/>
            <a:ext cx="2601036" cy="1463083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35" y="5536758"/>
            <a:ext cx="1084981" cy="937321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07" y="5785945"/>
            <a:ext cx="1727244" cy="1042864"/>
          </a:xfrm>
          <a:prstGeom prst="rect">
            <a:avLst/>
          </a:prstGeom>
        </p:spPr>
      </p:pic>
      <p:pic>
        <p:nvPicPr>
          <p:cNvPr id="14" name="Google Shape;92;p3" descr="A close-up of a person in military uniform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 t="5859" b="24154"/>
          <a:stretch/>
        </p:blipFill>
        <p:spPr>
          <a:xfrm>
            <a:off x="10028601" y="4978315"/>
            <a:ext cx="1868263" cy="1817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ttp://i.telegraph.co.uk/multimedia/archive/02387/world-war-history-_2387769b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318" y="3772185"/>
            <a:ext cx="1811013" cy="113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765" y="1593287"/>
            <a:ext cx="1803189" cy="1834432"/>
          </a:xfrm>
          <a:prstGeom prst="rect">
            <a:avLst/>
          </a:prstGeom>
        </p:spPr>
      </p:pic>
      <p:pic>
        <p:nvPicPr>
          <p:cNvPr id="17" name="Picture 2" descr="Doomed Doctor wrote 'In Flanders Fields,' the poem of World War I - World  War I Centennial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304" y="2331793"/>
            <a:ext cx="1805304" cy="127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531" y="4544053"/>
            <a:ext cx="2233869" cy="1085101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666413" y="5114094"/>
            <a:ext cx="1183774" cy="48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8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30" y="1967212"/>
            <a:ext cx="2063922" cy="178711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97" y="4648091"/>
            <a:ext cx="2521272" cy="168291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040" y="4075315"/>
            <a:ext cx="2069131" cy="1787533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298" y="1467584"/>
            <a:ext cx="2307461" cy="1393184"/>
          </a:xfrm>
          <a:prstGeom prst="rect">
            <a:avLst/>
          </a:prstGeom>
        </p:spPr>
      </p:pic>
      <p:pic>
        <p:nvPicPr>
          <p:cNvPr id="1026" name="Picture 2" descr="House sparrow Passer domesticus Male - Lizzie Harp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27" y="1535563"/>
            <a:ext cx="1675226" cy="12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rd of the Week: Blue Tit | National Geographi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225" y="4969082"/>
            <a:ext cx="2176682" cy="14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uropean Robin - Erithacus rubecula - Birds of the Worl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48" y="2701158"/>
            <a:ext cx="1494396" cy="11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20228" y="0"/>
            <a:ext cx="98432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Friday 3</a:t>
            </a:r>
            <a:r>
              <a:rPr lang="en-US" sz="4400" b="1" baseline="300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rd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November – 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VISION WORSHIP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127" y="600779"/>
            <a:ext cx="11703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Can you name these birds?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5537" b="88229"/>
          <a:stretch/>
        </p:blipFill>
        <p:spPr bwMode="auto">
          <a:xfrm>
            <a:off x="10258849" y="44569"/>
            <a:ext cx="1873216" cy="55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837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30" y="1967212"/>
            <a:ext cx="2063922" cy="178711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97" y="4648091"/>
            <a:ext cx="2521272" cy="168291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462" y="4108866"/>
            <a:ext cx="2069131" cy="1787533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298" y="1467584"/>
            <a:ext cx="2307461" cy="1393184"/>
          </a:xfrm>
          <a:prstGeom prst="rect">
            <a:avLst/>
          </a:prstGeom>
        </p:spPr>
      </p:pic>
      <p:pic>
        <p:nvPicPr>
          <p:cNvPr id="1026" name="Picture 2" descr="House sparrow Passer domesticus Male - Lizzie Harp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27" y="1535563"/>
            <a:ext cx="1675226" cy="12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rd of the Week: Blue Tit | National Geographi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225" y="4969082"/>
            <a:ext cx="2176682" cy="14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uropean Robin - Erithacus rubecula - Birds of the Worl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48" y="2701158"/>
            <a:ext cx="1494396" cy="11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5127" y="600779"/>
            <a:ext cx="11703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How did you get on?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62407" y="3816479"/>
            <a:ext cx="1218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Robin</a:t>
            </a:r>
            <a:endParaRPr lang="en-GB" sz="3200" dirty="0"/>
          </a:p>
        </p:txBody>
      </p:sp>
      <p:sp>
        <p:nvSpPr>
          <p:cNvPr id="16" name="Rectangle 15"/>
          <p:cNvSpPr/>
          <p:nvPr/>
        </p:nvSpPr>
        <p:spPr>
          <a:xfrm>
            <a:off x="5946756" y="3678949"/>
            <a:ext cx="24129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Song Thrush</a:t>
            </a:r>
            <a:endParaRPr lang="en-GB" sz="3200" dirty="0"/>
          </a:p>
        </p:txBody>
      </p:sp>
      <p:sp>
        <p:nvSpPr>
          <p:cNvPr id="17" name="Rectangle 16"/>
          <p:cNvSpPr/>
          <p:nvPr/>
        </p:nvSpPr>
        <p:spPr>
          <a:xfrm>
            <a:off x="6940499" y="6246921"/>
            <a:ext cx="1608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Blue Tit</a:t>
            </a:r>
            <a:endParaRPr lang="en-GB" sz="3200" dirty="0"/>
          </a:p>
        </p:txBody>
      </p:sp>
      <p:sp>
        <p:nvSpPr>
          <p:cNvPr id="18" name="Rectangle 17"/>
          <p:cNvSpPr/>
          <p:nvPr/>
        </p:nvSpPr>
        <p:spPr>
          <a:xfrm>
            <a:off x="9695192" y="5876860"/>
            <a:ext cx="1856817" cy="60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Goldfinch</a:t>
            </a:r>
            <a:endParaRPr lang="en-GB" sz="3200" dirty="0"/>
          </a:p>
        </p:txBody>
      </p:sp>
      <p:sp>
        <p:nvSpPr>
          <p:cNvPr id="19" name="Rectangle 18"/>
          <p:cNvSpPr/>
          <p:nvPr/>
        </p:nvSpPr>
        <p:spPr>
          <a:xfrm>
            <a:off x="9695192" y="2652412"/>
            <a:ext cx="1791672" cy="1086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Pied</a:t>
            </a:r>
          </a:p>
          <a:p>
            <a:pPr algn="ctr"/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Wagtail</a:t>
            </a:r>
            <a:endParaRPr lang="en-GB" sz="3200" dirty="0"/>
          </a:p>
        </p:txBody>
      </p:sp>
      <p:sp>
        <p:nvSpPr>
          <p:cNvPr id="20" name="Rectangle 19"/>
          <p:cNvSpPr/>
          <p:nvPr/>
        </p:nvSpPr>
        <p:spPr>
          <a:xfrm>
            <a:off x="983167" y="6182838"/>
            <a:ext cx="1879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Blackbird</a:t>
            </a:r>
            <a:endParaRPr lang="en-GB" sz="3200" dirty="0"/>
          </a:p>
        </p:txBody>
      </p:sp>
      <p:sp>
        <p:nvSpPr>
          <p:cNvPr id="21" name="Rectangle 20"/>
          <p:cNvSpPr/>
          <p:nvPr/>
        </p:nvSpPr>
        <p:spPr>
          <a:xfrm>
            <a:off x="130559" y="2652412"/>
            <a:ext cx="1897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Sparrow</a:t>
            </a:r>
            <a:endParaRPr lang="en-GB" sz="3200" dirty="0"/>
          </a:p>
        </p:txBody>
      </p:sp>
      <p:pic>
        <p:nvPicPr>
          <p:cNvPr id="22" name="Picture 21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4" t="16617" r="11630" b="72992"/>
          <a:stretch/>
        </p:blipFill>
        <p:spPr bwMode="auto">
          <a:xfrm>
            <a:off x="9559749" y="280967"/>
            <a:ext cx="2318583" cy="604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354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999" y="4489956"/>
            <a:ext cx="8306088" cy="1740692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>We light these candles to remind us…</a:t>
            </a:r>
            <a:br>
              <a:rPr lang="en-GB" sz="3600" dirty="0"/>
            </a:br>
            <a:r>
              <a:rPr lang="en-GB" b="1" dirty="0"/>
              <a:t>of the Father who </a:t>
            </a:r>
            <a:r>
              <a:rPr lang="en-GB" b="1" dirty="0">
                <a:solidFill>
                  <a:srgbClr val="FF0000"/>
                </a:solidFill>
              </a:rPr>
              <a:t>Love</a:t>
            </a:r>
            <a:r>
              <a:rPr lang="en-GB" b="1" dirty="0"/>
              <a:t>s</a:t>
            </a:r>
            <a:r>
              <a:rPr lang="en-GB" b="1" dirty="0">
                <a:solidFill>
                  <a:srgbClr val="FFC000"/>
                </a:solidFill>
              </a:rPr>
              <a:t> </a:t>
            </a:r>
            <a:r>
              <a:rPr lang="en-GB" b="1" dirty="0"/>
              <a:t>us, through the Son, who had 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Courage </a:t>
            </a:r>
            <a:r>
              <a:rPr lang="en-GB" b="1" dirty="0"/>
              <a:t>for us and the Holy Spirit, who we </a:t>
            </a:r>
            <a:r>
              <a:rPr lang="en-GB" b="1" dirty="0">
                <a:solidFill>
                  <a:srgbClr val="0070C0"/>
                </a:solidFill>
              </a:rPr>
              <a:t>Trust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/>
              <a:t>in.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GB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sz="4900" b="1" dirty="0" smtClean="0"/>
              <a:t>Amen</a:t>
            </a:r>
            <a:r>
              <a:rPr lang="en-GB" sz="4900" b="1" dirty="0"/>
              <a:t>.</a:t>
            </a:r>
            <a:endParaRPr lang="en-GB" sz="4900" dirty="0"/>
          </a:p>
        </p:txBody>
      </p:sp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188" y="2766189"/>
            <a:ext cx="2425288" cy="319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5537" b="88229"/>
          <a:stretch/>
        </p:blipFill>
        <p:spPr bwMode="auto">
          <a:xfrm>
            <a:off x="146139" y="115454"/>
            <a:ext cx="2818734" cy="743527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242" y="487217"/>
            <a:ext cx="1683179" cy="176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3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507"/>
            <a:ext cx="10515600" cy="1325563"/>
          </a:xfrm>
        </p:spPr>
        <p:txBody>
          <a:bodyPr/>
          <a:lstStyle/>
          <a:p>
            <a:pPr algn="ctr"/>
            <a:r>
              <a:rPr lang="en-GB" b="1" u="sng" dirty="0">
                <a:solidFill>
                  <a:srgbClr val="7030A0"/>
                </a:solidFill>
              </a:rPr>
              <a:t>School Vision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023" y="2335312"/>
            <a:ext cx="119799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GB" sz="4000" dirty="0" smtClean="0">
                <a:latin typeface="Arial" panose="020B0604020202020204" pitchFamily="34" charset="0"/>
              </a:rPr>
              <a:t>“</a:t>
            </a:r>
            <a:r>
              <a:rPr lang="en-GB" sz="4000" u="sng" dirty="0" smtClean="0">
                <a:latin typeface="Arial" panose="020B0604020202020204" pitchFamily="34" charset="0"/>
              </a:rPr>
              <a:t>At </a:t>
            </a:r>
            <a:r>
              <a:rPr lang="en-GB" sz="4000" dirty="0">
                <a:latin typeface="Arial" panose="020B0604020202020204" pitchFamily="34" charset="0"/>
              </a:rPr>
              <a:t>Pilgrims' Cross CE (A) Primary School</a:t>
            </a:r>
          </a:p>
          <a:p>
            <a:pPr algn="ctr" fontAlgn="t"/>
            <a:r>
              <a:rPr lang="en-GB" sz="4000" dirty="0">
                <a:latin typeface="Arial" panose="020B0604020202020204" pitchFamily="34" charset="0"/>
              </a:rPr>
              <a:t> </a:t>
            </a:r>
            <a:r>
              <a:rPr lang="en-GB" sz="4000" b="1" u="sng" dirty="0">
                <a:latin typeface="Arial" panose="020B0604020202020204" pitchFamily="34" charset="0"/>
              </a:rPr>
              <a:t>we </a:t>
            </a:r>
            <a:r>
              <a:rPr lang="en-GB" sz="4000" b="1" u="sng" dirty="0" smtClean="0">
                <a:latin typeface="Arial" panose="020B0604020202020204" pitchFamily="34" charset="0"/>
              </a:rPr>
              <a:t>are</a:t>
            </a:r>
            <a:r>
              <a:rPr lang="en-GB" sz="4000" dirty="0" smtClean="0">
                <a:latin typeface="Arial" panose="020B0604020202020204" pitchFamily="34" charset="0"/>
              </a:rPr>
              <a:t> </a:t>
            </a:r>
            <a:r>
              <a:rPr lang="en-GB" sz="4000" b="1" dirty="0">
                <a:solidFill>
                  <a:srgbClr val="FF0000"/>
                </a:solidFill>
                <a:latin typeface="Arial" panose="020B0604020202020204" pitchFamily="34" charset="0"/>
              </a:rPr>
              <a:t>LOVING,</a:t>
            </a:r>
            <a:r>
              <a:rPr lang="en-GB" sz="4000" dirty="0">
                <a:latin typeface="Arial" panose="020B0604020202020204" pitchFamily="34" charset="0"/>
              </a:rPr>
              <a:t> </a:t>
            </a:r>
            <a:r>
              <a:rPr lang="en-GB" sz="4000" b="1" dirty="0">
                <a:solidFill>
                  <a:schemeClr val="accent2"/>
                </a:solidFill>
                <a:latin typeface="Arial" panose="020B0604020202020204" pitchFamily="34" charset="0"/>
              </a:rPr>
              <a:t>COURAGEOUS</a:t>
            </a:r>
            <a:r>
              <a:rPr lang="en-GB" sz="4000" dirty="0">
                <a:latin typeface="Arial" panose="020B0604020202020204" pitchFamily="34" charset="0"/>
              </a:rPr>
              <a:t> and </a:t>
            </a:r>
          </a:p>
          <a:p>
            <a:pPr algn="ctr" fontAlgn="t"/>
            <a:r>
              <a:rPr lang="en-GB" sz="4000" b="1" dirty="0">
                <a:solidFill>
                  <a:schemeClr val="accent5"/>
                </a:solidFill>
                <a:latin typeface="Arial" panose="020B0604020202020204" pitchFamily="34" charset="0"/>
              </a:rPr>
              <a:t>TRUSTWORTHY </a:t>
            </a:r>
            <a:r>
              <a:rPr lang="en-GB" sz="4000" dirty="0">
                <a:latin typeface="Arial" panose="020B0604020202020204" pitchFamily="34" charset="0"/>
              </a:rPr>
              <a:t>so </a:t>
            </a:r>
            <a:r>
              <a:rPr lang="en-GB" sz="4000" dirty="0" smtClean="0">
                <a:latin typeface="Arial" panose="020B0604020202020204" pitchFamily="34" charset="0"/>
              </a:rPr>
              <a:t>that we can </a:t>
            </a:r>
            <a:r>
              <a:rPr lang="en-GB" sz="4000" dirty="0">
                <a:latin typeface="Arial" panose="020B0604020202020204" pitchFamily="34" charset="0"/>
              </a:rPr>
              <a:t>become TALENTED ROLE MODELS and</a:t>
            </a:r>
          </a:p>
          <a:p>
            <a:pPr algn="ctr" fontAlgn="t"/>
            <a:r>
              <a:rPr lang="en-GB" sz="4000" b="1" u="sng" dirty="0">
                <a:latin typeface="Arial" panose="020B0604020202020204" pitchFamily="34" charset="0"/>
              </a:rPr>
              <a:t>MAKE A POSITIVE DIFFERENCE</a:t>
            </a:r>
            <a:endParaRPr lang="en-GB" sz="4000" b="1" dirty="0">
              <a:latin typeface="Arial" panose="020B0604020202020204" pitchFamily="34" charset="0"/>
            </a:endParaRPr>
          </a:p>
          <a:p>
            <a:pPr algn="ctr" fontAlgn="t"/>
            <a:r>
              <a:rPr lang="en-GB" sz="4000" dirty="0">
                <a:latin typeface="Arial" panose="020B0604020202020204" pitchFamily="34" charset="0"/>
              </a:rPr>
              <a:t>in God's world."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4" t="16617" r="11630" b="72992"/>
          <a:stretch/>
        </p:blipFill>
        <p:spPr bwMode="auto">
          <a:xfrm>
            <a:off x="101211" y="120075"/>
            <a:ext cx="2550694" cy="641099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159" y="200521"/>
            <a:ext cx="2031641" cy="213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5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9" t="43562" r="69344" b="45210"/>
          <a:stretch/>
        </p:blipFill>
        <p:spPr bwMode="auto">
          <a:xfrm>
            <a:off x="197521" y="142287"/>
            <a:ext cx="2459983" cy="71696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4924" y="929771"/>
            <a:ext cx="2392580" cy="178705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3" y="2826217"/>
            <a:ext cx="1678530" cy="155890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113" y="3905048"/>
            <a:ext cx="1482682" cy="137071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3" y="5109886"/>
            <a:ext cx="1616658" cy="1486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779" y="5380892"/>
            <a:ext cx="1277350" cy="13422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94218" y="142287"/>
            <a:ext cx="5084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i="1" u="sng" dirty="0" smtClean="0">
                <a:solidFill>
                  <a:srgbClr val="7030A0"/>
                </a:solidFill>
                <a:latin typeface="Calibri" panose="020F0502020204030204" pitchFamily="34" charset="0"/>
              </a:rPr>
              <a:t>Your </a:t>
            </a:r>
            <a:r>
              <a:rPr lang="en-GB" sz="3600" b="1" i="1" u="sng" dirty="0" smtClean="0">
                <a:solidFill>
                  <a:srgbClr val="7030A0"/>
                </a:solidFill>
                <a:latin typeface="Calibri" panose="020F0502020204030204" pitchFamily="34" charset="0"/>
              </a:rPr>
              <a:t>Spirituality </a:t>
            </a:r>
            <a:r>
              <a:rPr lang="en-GB" sz="3600" i="1" u="sng" dirty="0" smtClean="0">
                <a:solidFill>
                  <a:srgbClr val="7030A0"/>
                </a:solidFill>
                <a:latin typeface="Calibri" panose="020F0502020204030204" pitchFamily="34" charset="0"/>
              </a:rPr>
              <a:t>Trees</a:t>
            </a:r>
            <a:endParaRPr lang="en-GB" sz="3600" u="sng" dirty="0"/>
          </a:p>
        </p:txBody>
      </p:sp>
      <p:sp>
        <p:nvSpPr>
          <p:cNvPr id="10" name="Rectangle 9"/>
          <p:cNvSpPr/>
          <p:nvPr/>
        </p:nvSpPr>
        <p:spPr>
          <a:xfrm>
            <a:off x="3389796" y="788618"/>
            <a:ext cx="83528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Isabella’s 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brilliant 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idea has come alive!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392" y="1569165"/>
            <a:ext cx="1662639" cy="16626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89325" y="3499242"/>
            <a:ext cx="4146717" cy="30972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51850" y="2242314"/>
            <a:ext cx="4694199" cy="350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8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8" y="165698"/>
            <a:ext cx="1678965" cy="1748344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3024555" y="165697"/>
            <a:ext cx="8687716" cy="3020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b="1" u="sng" dirty="0" smtClean="0"/>
              <a:t>We</a:t>
            </a:r>
            <a:r>
              <a:rPr lang="en-GB" sz="4800" b="1" dirty="0" smtClean="0"/>
              <a:t> </a:t>
            </a:r>
            <a:r>
              <a:rPr lang="en-GB" sz="4800" dirty="0" smtClean="0"/>
              <a:t>show </a:t>
            </a:r>
            <a:r>
              <a:rPr lang="en-GB" sz="4800" dirty="0"/>
              <a:t>our School’s Values of </a:t>
            </a:r>
            <a:r>
              <a:rPr lang="en-GB" sz="4800" b="1" dirty="0">
                <a:solidFill>
                  <a:srgbClr val="FF0000"/>
                </a:solidFill>
              </a:rPr>
              <a:t>LOVE</a:t>
            </a:r>
            <a:r>
              <a:rPr lang="en-GB" sz="4800" dirty="0"/>
              <a:t>, </a:t>
            </a:r>
            <a:r>
              <a:rPr lang="en-GB" sz="4800" b="1" dirty="0">
                <a:solidFill>
                  <a:schemeClr val="accent2">
                    <a:lumMod val="75000"/>
                  </a:schemeClr>
                </a:solidFill>
              </a:rPr>
              <a:t>COURAGE</a:t>
            </a:r>
            <a:r>
              <a:rPr lang="en-GB" sz="4800" dirty="0"/>
              <a:t> and </a:t>
            </a:r>
            <a:r>
              <a:rPr lang="en-GB" sz="4800" b="1" dirty="0">
                <a:solidFill>
                  <a:srgbClr val="0070C0"/>
                </a:solidFill>
              </a:rPr>
              <a:t>TRUST</a:t>
            </a:r>
            <a:r>
              <a:rPr lang="en-GB" sz="4800" dirty="0"/>
              <a:t> by using kind words and </a:t>
            </a:r>
            <a:r>
              <a:rPr lang="en-GB" sz="4800" dirty="0" smtClean="0"/>
              <a:t>actions.</a:t>
            </a:r>
          </a:p>
          <a:p>
            <a:r>
              <a:rPr lang="en-GB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we’re on green our learning brain is switched on and our learning moves forward.</a:t>
            </a:r>
            <a:endParaRPr lang="en-GB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02800" y="4550649"/>
            <a:ext cx="2214409" cy="137034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C:\Users\rosmond\AppData\Local\Microsoft\Windows\INetCache\Content.Word\IMG_457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14" y="4243079"/>
            <a:ext cx="3717498" cy="22550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026670" y="6024414"/>
            <a:ext cx="8165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 Award </a:t>
            </a:r>
            <a:r>
              <a:rPr lang="en-GB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GB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digging that little bit deeper.</a:t>
            </a:r>
            <a:endParaRPr lang="en-GB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7" descr="http://www.ihd-wallpapers.com/wp-content/uploads/2014/09/Jesus_christ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48" y="2164711"/>
            <a:ext cx="1623241" cy="151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21474" y="3606076"/>
            <a:ext cx="1841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</a:rPr>
              <a:t>W.W.J.D</a:t>
            </a:r>
            <a:endParaRPr lang="en-GB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2" descr="David Hockney | David hockney landscapes, David hockney, David hockney  painting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511" y="4443299"/>
            <a:ext cx="2102178" cy="158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43" y="953103"/>
            <a:ext cx="1148258" cy="114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2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5546" y="264143"/>
            <a:ext cx="950234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Key Question this week is…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How can God/Jesus give us </a:t>
            </a:r>
            <a:r>
              <a:rPr lang="en-US" sz="4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courage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272" y="114948"/>
            <a:ext cx="957001" cy="1005589"/>
          </a:xfrm>
          <a:prstGeom prst="rect">
            <a:avLst/>
          </a:prstGeom>
        </p:spPr>
      </p:pic>
      <p:pic>
        <p:nvPicPr>
          <p:cNvPr id="1026" name="Picture 2" descr="Faderr Wooden Cross, Wall Mounted Wooden Crosses, Catholic Crucifix Jesus  Christ Crosses, Prayer Cross, DIY Cross Ornaments for Wall Decoration  Christian Party Supplies : Amazon.co.uk: Home &amp; Kitch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15" y="68562"/>
            <a:ext cx="980411" cy="98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ihd-wallpapers.com/wp-content/uploads/2014/09/Jesus_christ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995" y="2044474"/>
            <a:ext cx="4715445" cy="439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1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A9D9625A5E534187139E28AD0D3AF5" ma:contentTypeVersion="16" ma:contentTypeDescription="Create a new document." ma:contentTypeScope="" ma:versionID="00dfa3dc8ae98e10c61659e7a017824b">
  <xsd:schema xmlns:xsd="http://www.w3.org/2001/XMLSchema" xmlns:xs="http://www.w3.org/2001/XMLSchema" xmlns:p="http://schemas.microsoft.com/office/2006/metadata/properties" xmlns:ns2="0740d00f-7169-4f9f-8e51-d7cfe47df07a" xmlns:ns3="8c030ea9-4e3f-4707-afa4-436ac6319b5c" targetNamespace="http://schemas.microsoft.com/office/2006/metadata/properties" ma:root="true" ma:fieldsID="d1d0ca138d84681baf23a66458a2d646" ns2:_="" ns3:_="">
    <xsd:import namespace="0740d00f-7169-4f9f-8e51-d7cfe47df07a"/>
    <xsd:import namespace="8c030ea9-4e3f-4707-afa4-436ac6319b5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40d00f-7169-4f9f-8e51-d7cfe47df07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1d5fcf7-ac91-437f-8fd7-372124858a6e}" ma:internalName="TaxCatchAll" ma:showField="CatchAllData" ma:web="0740d00f-7169-4f9f-8e51-d7cfe47df0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030ea9-4e3f-4707-afa4-436ac6319b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03c6a5f-2399-4602-b019-b475eac661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c030ea9-4e3f-4707-afa4-436ac6319b5c">
      <Terms xmlns="http://schemas.microsoft.com/office/infopath/2007/PartnerControls"/>
    </lcf76f155ced4ddcb4097134ff3c332f>
    <TaxCatchAll xmlns="0740d00f-7169-4f9f-8e51-d7cfe47df07a" xsi:nil="true"/>
  </documentManagement>
</p:properties>
</file>

<file path=customXml/itemProps1.xml><?xml version="1.0" encoding="utf-8"?>
<ds:datastoreItem xmlns:ds="http://schemas.openxmlformats.org/officeDocument/2006/customXml" ds:itemID="{51938AF5-A228-40F6-8E95-1E8F746E94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B0FAF5-378B-47DF-A830-B198B9D76686}">
  <ds:schemaRefs>
    <ds:schemaRef ds:uri="0740d00f-7169-4f9f-8e51-d7cfe47df07a"/>
    <ds:schemaRef ds:uri="8c030ea9-4e3f-4707-afa4-436ac6319b5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C4C2B7F-81E3-4792-9C60-3EF2EDF40D48}">
  <ds:schemaRefs>
    <ds:schemaRef ds:uri="0740d00f-7169-4f9f-8e51-d7cfe47df07a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c030ea9-4e3f-4707-afa4-436ac6319b5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5556</TotalTime>
  <Words>510</Words>
  <Application>Microsoft Office PowerPoint</Application>
  <PresentationFormat>Widescreen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  We light these candles to remind us… of the Father who Loves us, through the Son, who had Courage for us and the Holy Spirit, who we Trust in.  Amen.</vt:lpstr>
      <vt:lpstr>School 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Pilgrims' Cross 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CHarris</dc:creator>
  <cp:lastModifiedBy>ROSMOND</cp:lastModifiedBy>
  <cp:revision>157</cp:revision>
  <cp:lastPrinted>2023-11-02T19:26:44Z</cp:lastPrinted>
  <dcterms:created xsi:type="dcterms:W3CDTF">2019-04-28T16:44:40Z</dcterms:created>
  <dcterms:modified xsi:type="dcterms:W3CDTF">2023-11-03T18:23:35Z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0x0101001FA9D9625A5E534187139E28AD0D3AF5</vt:lpwstr>
  </property>
  <property fmtid="{D5CDD505-2E9C-101B-9397-08002B2CF9AE}" pid="3" name="MediaServiceImageTags">
    <vt:lpwstr/>
  </property>
</Properties>
</file>